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4" r:id="rId16"/>
    <p:sldId id="271" r:id="rId17"/>
    <p:sldId id="272" r:id="rId18"/>
    <p:sldId id="274" r:id="rId19"/>
    <p:sldId id="275" r:id="rId20"/>
  </p:sldIdLst>
  <p:sldSz cx="14630400" cy="8229600"/>
  <p:notesSz cx="8229600" cy="14630400"/>
  <p:embeddedFontLs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43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Sun,+Y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arxiv.org/search/cs?searchtype=author&amp;query=Lin,+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Gopinath,+D" TargetMode="External"/><Relationship Id="rId11" Type="http://schemas.openxmlformats.org/officeDocument/2006/relationships/hyperlink" Target="https://arxiv.org/search/cs?searchtype=author&amp;query=Dhingra,+B" TargetMode="External"/><Relationship Id="rId5" Type="http://schemas.openxmlformats.org/officeDocument/2006/relationships/hyperlink" Target="https://arxiv.org/search/cs?searchtype=author&amp;query=Qiu,+D" TargetMode="External"/><Relationship Id="rId10" Type="http://schemas.openxmlformats.org/officeDocument/2006/relationships/hyperlink" Target="https://arxiv.org/search/cs?searchtype=author&amp;query=Potdar,+S" TargetMode="External"/><Relationship Id="rId4" Type="http://schemas.openxmlformats.org/officeDocument/2006/relationships/hyperlink" Target="https://arxiv.org/search/cs?searchtype=author&amp;query=Xie,+R" TargetMode="External"/><Relationship Id="rId9" Type="http://schemas.openxmlformats.org/officeDocument/2006/relationships/hyperlink" Target="https://arxiv.org/search/cs?searchtype=author&amp;query=Wang,+C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89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Interleaved Reasoning for Large Language Models via Reinforcement Learning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47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novel approach for faster, more accurate, and interactive AI reasoning from Apple and Duke University researchers.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28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Authors: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Roy Xie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Qiu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Deepak Gopinath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Dong Lin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Yanchao Sun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Chong Wang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Saloni Potdar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u="sng" dirty="0">
                <a:solidFill>
                  <a:srgbClr val="007EBD"/>
                </a:solidFill>
                <a:ea typeface="Inter" pitchFamily="34" charset="-122"/>
                <a:cs typeface="Inter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Bhuwan Dhingra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697" y="547688"/>
            <a:ext cx="13385006" cy="1167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Optimization: Training Our Interleaved Reasoning Model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88432" y="3421023"/>
            <a:ext cx="382857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Proximal Policy Optimization (PPO)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22697" y="3819644"/>
            <a:ext cx="399430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separate critic network to approximate state value function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2697" y="4495443"/>
            <a:ext cx="399430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Generalized Advantage Estimation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2697" y="4886682"/>
            <a:ext cx="399430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stable training process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2697" y="5277922"/>
            <a:ext cx="399430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additional warm-up steps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64" y="2149435"/>
            <a:ext cx="4684752" cy="4684752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59" y="4325303"/>
            <a:ext cx="266224" cy="3327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24336" y="2070973"/>
            <a:ext cx="4083368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Group Relative Policy Optimization (GRPO)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9924336" y="2761536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need for critic network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924336" y="3152775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resource-efficient during training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9924336" y="3544014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Sample efficient approach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9924336" y="3935254"/>
            <a:ext cx="408336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sensitive to hyperparameter choices</a:t>
            </a:r>
            <a:endParaRPr lang="en-US" sz="14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764" y="2149435"/>
            <a:ext cx="4684752" cy="4684752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33" y="2905363"/>
            <a:ext cx="266224" cy="3327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24336" y="4771192"/>
            <a:ext cx="2335411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REINFORCE++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9924336" y="5169813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Alternative approach without critic network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9924336" y="5561052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computational resources required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9924336" y="5952292"/>
            <a:ext cx="408336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Advantage: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Sample efficient implementation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9924336" y="6343531"/>
            <a:ext cx="408336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Requires careful hyperparameter tuning</a:t>
            </a:r>
            <a:endParaRPr lang="en-US" sz="14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764" y="2149435"/>
            <a:ext cx="4684752" cy="4684752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833" y="5745242"/>
            <a:ext cx="266224" cy="3327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22697" y="7112794"/>
            <a:ext cx="13385006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experiments evaluate these three approaches for optimizing Qwen2.5 models in the interleaved reasoning framework, balancing training stability against computational efficiency.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587"/>
            <a:ext cx="125182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Details: Hardware and Configuration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03822"/>
            <a:ext cx="42417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Specifications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02706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training leverages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Proximal Policy Optimization (PPO)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its superior stability across all experimental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5487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conducted on 8× NVIDIA H100 GPUs (80GB memory each)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0588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trained up to 2,000 steps with checkpoint selection based on highest test scores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05688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Time-Discounted method utilized for intermediate reward calculation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2032159"/>
            <a:ext cx="5564862" cy="333887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279249" y="5626179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computing infrastructure powers our interleaved reasoning experiments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8112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maintain strict experimental parity between think-answer and interleaved approaches, ensuring fair methodology comparisons. 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433923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Metrics: Measuring Success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780098" y="1789986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55345" y="1821359"/>
            <a:ext cx="350996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504474" y="186654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Pass@1 Accuracy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04474" y="2365891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solution correctness using Exact Match (EM) methodology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04474" y="3212783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percentage of correct final answers against ground truth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04474" y="4003953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comparison between model's answer and reference solution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504474" y="4795123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prediction is considered correct only if it exactly matches the normalized ground truth.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4503" y="1789986"/>
            <a:ext cx="501491" cy="501491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529751" y="1821359"/>
            <a:ext cx="350996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2" name="Text 10"/>
          <p:cNvSpPr/>
          <p:nvPr/>
        </p:nvSpPr>
        <p:spPr>
          <a:xfrm>
            <a:off x="8178879" y="1866543"/>
            <a:ext cx="3712250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Time-to-First-Token (TTFT)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178879" y="2365891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Quantifies response speed to measure user experience improvements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78879" y="3212783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Adapted metric: relative position of first answer token in complete response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78879" y="4003953"/>
            <a:ext cx="5671423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fair comparison across different reasoning approaches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79" y="4967883"/>
            <a:ext cx="5671423" cy="110097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178879" y="6319599"/>
            <a:ext cx="567142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80098" y="6926937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complementary metrics provide a comprehensive view of model performance—balancing solution quality with response efficiency—essential for real-world applications where both correctness and speed matter.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811173"/>
            <a:ext cx="9551075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Remarkable Performance Improvements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84848" y="1966913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20760" y="2034064"/>
            <a:ext cx="3124438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 Without Sacrificing Accuracy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20760" y="2871668"/>
            <a:ext cx="3124438" cy="1878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interleaved approach maintains comparable Pass@1 accuracy to traditional think-answer baseline while reducing Time To First Token (TTFT) by over 80% across models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4689753" y="1966913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25666" y="2034064"/>
            <a:ext cx="312455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Intermediate Rewards Boost Effectiveness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325666" y="2871668"/>
            <a:ext cx="3124557" cy="1878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Interleave+IR implementation yields remarkable relative improvements: 19.3% (1.5B model) and 5.7% (7B model) in accuracy with maintained TTFT reductions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4848" y="5141833"/>
            <a:ext cx="440293" cy="440293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320760" y="5208984"/>
            <a:ext cx="442733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Out-of-Domain Generalization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20760" y="5725597"/>
            <a:ext cx="7129463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demonstrates superior performance across GPQA, MMLU, and MATH datasets without requiring specific training data from those domains</a:t>
            </a:r>
            <a:endParaRPr lang="en-US" sz="15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3" y="1966913"/>
            <a:ext cx="5017770" cy="30106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35283" y="5197673"/>
            <a:ext cx="501777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receive informative responses nearly 5× faster with interleaved reasoning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4848" y="6792158"/>
            <a:ext cx="13260705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experiments confirm that incremental feedback is crucial - delayed intermediate answers perform significantly worse than true interleaved reasoning, validating our approach for practical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947"/>
            <a:ext cx="10246876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In-Depth Analysis: Impact of Design Choices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4013" y="1643182"/>
            <a:ext cx="374761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Timing of Intermediate Answers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74013" y="2175629"/>
            <a:ext cx="433268" cy="43326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8961" y="2202656"/>
            <a:ext cx="303252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299805" y="2241828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 Interleave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299805" y="2750225"/>
            <a:ext cx="413015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immediate incremental feedback throughout reasoning process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299805" y="3539490"/>
            <a:ext cx="413015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high Pass@1 accuracy and low TTFT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74013" y="4540568"/>
            <a:ext cx="433268" cy="433268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38961" y="4567595"/>
            <a:ext cx="303252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1299805" y="4606766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Delayed Intermediate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299805" y="5115163"/>
            <a:ext cx="413015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intermediate answers only after full reasoning trace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299805" y="5904428"/>
            <a:ext cx="4130159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Substantially lowers accuracy and increases TTFT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299805" y="6693694"/>
            <a:ext cx="413015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Diminishes benefits of Intermediate Rewards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74013" y="7218283"/>
            <a:ext cx="475595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05" y="1667232"/>
            <a:ext cx="6686907" cy="2856071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5907405" y="4739878"/>
            <a:ext cx="304597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RL Algorithm Comparison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5907405" y="5248275"/>
            <a:ext cx="805648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PPO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gives the best results overall but needs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training time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get there.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907405" y="5623679"/>
            <a:ext cx="805648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GRPO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REINFORCE++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learn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fewer examples, but their training is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stable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5907405" y="6307098"/>
            <a:ext cx="805648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Interleave + IR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works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than Think-Answer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every time, no matter which training method is used.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9714905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100"/>
              </a:lnSpc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Datasets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5162490" y="1609248"/>
            <a:ext cx="43054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Evaluation Datasets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696635" y="2248257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43382" y="2316599"/>
            <a:ext cx="261258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In-Domain Testing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343382" y="2842022"/>
            <a:ext cx="7101245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Knights and Knaves (K&amp;K): Multi-step logical reasoning with varying difficulty levels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43382" y="3658076"/>
            <a:ext cx="6693713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Musique: Multi-hop question answering requiring information synthesis from multiple sources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937784" y="2324182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753455" y="2306635"/>
            <a:ext cx="36508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Out-of-Domain Generalization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8444627" y="3113305"/>
            <a:ext cx="71012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GPQA: General physics questions requiring complex reasoning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444627" y="3628192"/>
            <a:ext cx="71012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MMLU: Massive multitask evaluation across diverse domains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444627" y="4200168"/>
            <a:ext cx="71012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MATH: Advanced mathematical problem solving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937784" y="4948714"/>
            <a:ext cx="5003483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89133" y="5904191"/>
            <a:ext cx="1323713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datasets contain natural subproblems with ground truth, making them ideal for training our interleaved reasoning approach. Future work will explore datasets without intermediate ground truth.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8859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and Discussions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6495"/>
            <a:ext cx="6010870" cy="28307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223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gap widens on harder K&amp;K problems as difficulty increases;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274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dynamics across different RL algorithms showing convergence patterns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436495"/>
            <a:ext cx="6244709" cy="27632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4548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length analysis revealing correct answers are typically shorter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599521" y="62599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 of intermediate rewards on model behavior showing increased correct intermediate answers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1930" y="429221"/>
            <a:ext cx="6606540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Remarkable Performance Improvements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19" y="1171694"/>
            <a:ext cx="10186630" cy="47464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3750" y="5918121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3750" y="6354604"/>
            <a:ext cx="6756797" cy="44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+19.3%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2963823" y="6970395"/>
            <a:ext cx="177665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Gain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3750" y="7273647"/>
            <a:ext cx="6756797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Pass@1 accuracy improvement for 1.5B parameter models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399734" y="6354604"/>
            <a:ext cx="6756916" cy="44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-80%</a:t>
            </a:r>
            <a:endParaRPr lang="en-US" sz="3500" dirty="0"/>
          </a:p>
        </p:txBody>
      </p:sp>
      <p:sp>
        <p:nvSpPr>
          <p:cNvPr id="9" name="Text 6"/>
          <p:cNvSpPr/>
          <p:nvPr/>
        </p:nvSpPr>
        <p:spPr>
          <a:xfrm>
            <a:off x="9889808" y="6970395"/>
            <a:ext cx="1776651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TTFT Reduction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399734" y="7273647"/>
            <a:ext cx="675691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Dramatic decrease in time-to-first-token, enhancing user experience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73750" y="7642503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Consistently outperforms Chain-of-Thought and conventional Think-Answer approaches across benchmarks.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12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In-Depth Analysis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356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30906" y="2313503"/>
            <a:ext cx="30620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Complexity Advantage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2821662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improvements are more pronounced on difficult problems, suggesting this approach scales well to challenging scenarios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010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530906" y="4078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Feedback Timing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530906" y="4587121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Incremental feedback consistently outperforms delayed feedback, highlighting the value of interactive reasoning processes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766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530906" y="5844421"/>
            <a:ext cx="31464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Comparison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530906" y="6352580"/>
            <a:ext cx="12305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PPO demonstrates superior stability across experiments, while time-discounted rewards yield the best overall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837426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Directions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8661" y="1751409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18661" y="2360890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Interleaved Reasoning dramatically improves both speed and accuracy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661" y="3089910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yet effective training methodology without external tools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661" y="381893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rewards create more stable training dynamics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661" y="4219337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Generalizes well beyond training domains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661" y="4753213"/>
            <a:ext cx="323409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18661" y="5362694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applications in conversational AI, multi-modal reasoning, and human-in-the-loop systems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327" y="1777127"/>
            <a:ext cx="6346031" cy="63460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6373"/>
            <a:ext cx="11930777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Traditional Reasoning Falls Short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42223" y="1383625"/>
            <a:ext cx="289012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Challenges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42223" y="2019895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 "think-then-answer" paradigm slows response time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2223" y="2377559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Extended reasoning chains increase error probability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2223" y="2735223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time-to-first-token (TTFT) hurts user experience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2223" y="3092887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opportunity for intermediate feedback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60" y="3799046"/>
            <a:ext cx="10520720" cy="363069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42223" y="7429738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884"/>
            <a:ext cx="95011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Interleaved Reasoning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2772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06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Think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38150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processes problem information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72772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30684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Answer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542014" y="38150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intermediate responses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0471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538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20604" y="604694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Continues thinking and refining answers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04717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538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Conclude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542014" y="604694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final, accurate solution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8918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approach dramatically reduces TTFT while improving accuracy through better training feedback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668" y="590907"/>
            <a:ext cx="8186261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LLMs for Interleaved Reasoning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580668" y="1467088"/>
            <a:ext cx="373261" cy="373261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6568" y="1490365"/>
            <a:ext cx="26134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119783" y="1524119"/>
            <a:ext cx="348841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Multi-hop Problem Decomposition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119783" y="1895832"/>
            <a:ext cx="3812262" cy="106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Questions are broken into "sub-answers" - distinct, user-facing pieces of information that represent a completed reasoning stage or milestone.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119783" y="3057406"/>
            <a:ext cx="3812262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sub-answer functions as a conclusive statement for that stage, allowing responses to be built incrementally.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39452" y="1467088"/>
            <a:ext cx="373261" cy="373261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195352" y="1490365"/>
            <a:ext cx="26134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678567" y="1524119"/>
            <a:ext cx="352496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Thinking vs. Answering Distinction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678567" y="1895832"/>
            <a:ext cx="3812262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Thinking: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Private internal reasoning process not directly useful to users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678567" y="2526387"/>
            <a:ext cx="3812262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Answering: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Generation of public, finalized conclusions forming meaningful responses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9698236" y="1467088"/>
            <a:ext cx="373261" cy="373261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54136" y="1490365"/>
            <a:ext cx="26134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237351" y="1524119"/>
            <a:ext cx="289976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Formal Interleaved Structure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0237351" y="1895832"/>
            <a:ext cx="3812381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N reasoning steps, policy model πθ produces sequence: y(1)think ◦ y(1)answer ◦ y(2)think ◦ y(2)answer ◦ ... ◦ y(N)answer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0237351" y="2791897"/>
            <a:ext cx="3812381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thinking segment guides reasoning for the subsequent answer segment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580668" y="4185761"/>
            <a:ext cx="373261" cy="373261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636568" y="4209038"/>
            <a:ext cx="26134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119783" y="4242792"/>
            <a:ext cx="260913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Template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119783" y="4614505"/>
            <a:ext cx="1292994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 tags &lt;think&gt;&lt;/think&gt; and &lt;answer&gt;&lt;/answer&gt; structure the interleaved reasoning process.The complete interleaved template is:</a:t>
            </a:r>
            <a:endParaRPr lang="en-US" sz="13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8" y="5066586"/>
            <a:ext cx="10733961" cy="25719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260" y="437078"/>
            <a:ext cx="6588443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Sophisticated Reward Engineering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1276588"/>
            <a:ext cx="4505920" cy="635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5208" y="2071330"/>
            <a:ext cx="2086332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Format Reward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5208" y="2427446"/>
            <a:ext cx="4188023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correct use of interleaved structure with proper completion of think/answer segments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80" y="1276588"/>
            <a:ext cx="4505920" cy="6357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1129" y="2071330"/>
            <a:ext cx="217860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Accuracy Reward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221129" y="2427446"/>
            <a:ext cx="4188023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correctness of final solution after complete reasoning process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101" y="1276588"/>
            <a:ext cx="4506039" cy="6357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7049" y="2071330"/>
            <a:ext cx="294251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Intermediate Accuracy Reward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727049" y="2427446"/>
            <a:ext cx="4188143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signals for correct sub-answers, applied conditionally based on training progress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556260" y="3432691"/>
            <a:ext cx="333470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Models Are Quick Format Learners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56260" y="3852386"/>
            <a:ext cx="656510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models inherently possess the ability to interleave thinking and answering, even without RL training—though with reduced accuracy.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556260" y="4504015"/>
            <a:ext cx="656510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key insight: The challenge isn't teaching structural adherence but enhancing thought quality for different reasoning tasks.</a:t>
            </a:r>
            <a:endParaRPr lang="en-US" sz="12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654" y="3452455"/>
            <a:ext cx="6565106" cy="383428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16654" y="7465457"/>
            <a:ext cx="656510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400" dirty="0"/>
              <a:t>The format reward rapidly reaches a plateau during training, significantly faster than the accuracy reward, suggesting that LLMs naturally adopt structural patterns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32209"/>
            <a:ext cx="7580471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Intermediate Reward Calculation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0" y="1653183"/>
            <a:ext cx="7795974" cy="7592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4035" y="2602230"/>
            <a:ext cx="249126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Format Verification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54035" y="3103364"/>
            <a:ext cx="741640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model output structure adheres to prescribed reasoning pattern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0" y="3596759"/>
            <a:ext cx="7795974" cy="7592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4035" y="4545806"/>
            <a:ext cx="2599492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Answer Accuracy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54035" y="5046940"/>
            <a:ext cx="741640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that ultimate solution is correct before rewarding intermediate steps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0" y="5540335"/>
            <a:ext cx="7795974" cy="7592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4035" y="6489383"/>
            <a:ext cx="249126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Progression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854035" y="6990517"/>
            <a:ext cx="741640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Confirms current batch accuracy exceeds previous batch (within threshold ε)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759" y="1653183"/>
            <a:ext cx="5043011" cy="30257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15438" y="4892397"/>
            <a:ext cx="4758333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Conditional rewards ensure the model masters primary objectives before optimizing for generating correct intermediate reasoning steps.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8930759" y="4892397"/>
            <a:ext cx="22860" cy="910828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9"/>
          <p:cNvSpPr/>
          <p:nvPr/>
        </p:nvSpPr>
        <p:spPr>
          <a:xfrm>
            <a:off x="8930759" y="6016704"/>
            <a:ext cx="504301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overall reward function: 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438" y="6533793"/>
            <a:ext cx="3806785" cy="240506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930759" y="6533793"/>
            <a:ext cx="22860" cy="240506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063"/>
            <a:ext cx="90588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Intermediate Reward Calculation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59950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94384"/>
            <a:ext cx="30251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All-or-None Approach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202543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complete sequential correctness in intermediate reasoning steps before any reward is granted. Creates a high standard for model performance but offers less granular training signal.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459950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2694384"/>
            <a:ext cx="324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Partial Credit Approach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3202543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Allocates proportional rewards for individual correct intermediate steps, even if the complete sequence contains errors. Provides more balanced training feedback for partially correct reasoning.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459950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2694384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Time-Discounted Approach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3574613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Assigns higher reward values to earlier correct reasoning steps, with bonus rewards for completely correct sequences. Incentivizes both speed and accuracy in the reasoning process.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416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training utilizes datasets with intermediate ground truths, our models successfully generalize to unseen dataset demonstrating robust transfer learning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346"/>
            <a:ext cx="1200626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Conditional Intermediate Reward Strategies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823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923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All-or-None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370046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Demands complete sequential correctness before granting reward (Rbase=0.5)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492525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high standard but offers less granular training signal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05823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31923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Partial Credit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5368171" y="370046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Allocates proportional rewards for individual correct steps, regardless of sequence errors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368171" y="492525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forgiving approach allowing recovery from early mistakes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058233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31923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Time-Discounted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9715738" y="370046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Prioritizes early correct answers with harmonic weighting (1/kj)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15738" y="456235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Rbase reward when all steps correct; quickly drops with any error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133951" y="638817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evaluation demonstrates that Time-Discounted strategy performs best overall, effectively balancing early correct answers with maintaining coherent reasoning throughout the process.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6133028"/>
            <a:ext cx="30480" cy="1236107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203" y="571262"/>
            <a:ext cx="8299490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Experimental Models and Baselines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5203" y="1686520"/>
            <a:ext cx="28657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Model Architecture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75203" y="2195870"/>
            <a:ext cx="7779782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experiments conducted using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Qwen2.5 instruct models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parameter sizes of 1.5B and 7B to evaluate performance across different model scales.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5203" y="3005971"/>
            <a:ext cx="446805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Comprehensive Baseline Comparisons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675203" y="3539371"/>
            <a:ext cx="433983" cy="433983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302068" y="3601998"/>
            <a:ext cx="71529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Inference: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Single-step answer generation without explicit reasoning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5203" y="4359116"/>
            <a:ext cx="433983" cy="433983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302068" y="4421743"/>
            <a:ext cx="71529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Chain-of-Thought (CoT):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reasoning before final answer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75203" y="5178862"/>
            <a:ext cx="433983" cy="433983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302068" y="5241488"/>
            <a:ext cx="71529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Fine-Tuning (SFT):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Traditional instruction tuning approach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75203" y="5998607"/>
            <a:ext cx="433983" cy="433983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302068" y="6061234"/>
            <a:ext cx="715291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Think-Answer: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Standard RL methods.</a:t>
            </a:r>
            <a:endParaRPr lang="en-US" sz="15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140" y="1710571"/>
            <a:ext cx="5029676" cy="301775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933140" y="4945261"/>
            <a:ext cx="2532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Approaches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8933140" y="5454610"/>
            <a:ext cx="502967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Interleave: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approach without intermediate rewards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933140" y="6139339"/>
            <a:ext cx="502967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Interleave + IR: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 approach with time-discounted conditional intermediate rewards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5203" y="7040999"/>
            <a:ext cx="1327999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evaluation setups maintain consistent parameters across baseline and interleaved approaches, ensuring fair comparison of reasoning methodologies.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1621</Words>
  <Application>Microsoft Office PowerPoint</Application>
  <PresentationFormat>Custom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Ajay</dc:creator>
  <cp:lastModifiedBy>Ajay Kumar Ajay Kumar</cp:lastModifiedBy>
  <cp:revision>4</cp:revision>
  <dcterms:created xsi:type="dcterms:W3CDTF">2025-07-07T17:46:36Z</dcterms:created>
  <dcterms:modified xsi:type="dcterms:W3CDTF">2025-07-07T17:57:12Z</dcterms:modified>
</cp:coreProperties>
</file>